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70306-59C9-35F7-C136-E9CF68E90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F84EE3-B173-754E-981C-352634FDB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77C2BE-5029-3585-EE19-1504354EA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C2F33A-27E3-95E0-DB92-C16D3E096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78667F-C2CE-5AFF-5700-972027513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29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323DBF-7496-B479-E348-C4A14F8A6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417F8C3-09DB-A9B5-C8CE-A857EA5E8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82D22C-4DFF-D482-43D8-A23BF9DB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18E67F-B809-4C6D-9C44-C1FF7F8AA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2DEE66-5EBD-5B54-2C34-B0F4120B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9829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D67E575-BEDC-937B-EF78-6C04C7B2E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6884404-CBD5-B25C-9BDD-76A8BDDA0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9061EF-DCB1-189F-604B-D2F06A95D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C048F7-084B-BBE0-7B97-67EE1CF23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07DFE17-1C1F-5676-495A-6AB6EC4AC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084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AAC717-DEB7-5D37-75E1-188073410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EAE1CF-FAE7-36D1-193E-C87E96EDA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AB73A7-E9C5-871A-C628-D94D6964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0AA6B5-1ECD-E2E9-E04C-659607D61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E67102-FB35-198F-78C8-6FC0386CE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40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86ECEB-6E9B-FA64-EB38-3395164F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E4EA85-E2ED-50DB-1689-9E296F022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83174F-24CB-C328-C0A0-892F95C2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543C9F-029A-1687-A3C6-3AD6C886E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5EE86-AE85-8EF0-3A6F-07F64BCD8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114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D08E3B-0209-ECCB-954B-BAD24367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399FF8-C31A-2911-B48C-553B4C318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3247A11-6D67-905B-5BB9-73B435B64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AE6B07-9803-9E1B-5BBB-5BBA0A65F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3E57F36-9F58-FDB4-A2C5-CF10761D5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5F3880-6112-1618-5FC9-AC60C0F1E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3221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BD458D-74E6-6055-21EA-9A1E686B4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C26E71F-FBB2-4FE2-9E26-7E48A5C53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847A7B2-C0EF-D1C5-2627-3E7B164337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4068D41-EFD9-0E52-85D1-DEF69324A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FEB3EAA-164C-F057-6422-FFCF2AC39E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8350E44-A533-1E6E-5336-4EAA7D8D7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82AF58C-D860-0931-6F90-E3ADF50A0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DBABF4D-761F-9769-B38B-0B74B785B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905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359D3A-C2B3-5546-8276-AFA074D6B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A338F37-B619-D6C2-E5CD-AEDBEE7AB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CDE2366-4BF3-A939-74C4-D4F6B5ED8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DB489A0-D724-4ED9-9F6B-91EBCC2CB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9640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10B9C2E-3F8F-7E3E-653B-CE3AF646D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AE7E4F8-4540-D2B0-7232-B1206E94E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ADF0A6F-1BAD-F159-E760-807F85B1F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2593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026ACD-2336-17F1-1C55-5D5560FE7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8E9568-7868-737C-A0D5-CF3DEC640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D699B0-C807-F8C0-B82A-A39DA427A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C1129B5-8759-6945-5CF5-CC2C644DA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A9228D8-5D61-CD93-ED38-DE8F9B5D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26CBE4-2586-52B1-11A3-34B145734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615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6E606-C9D6-D1FC-8D67-BBF06E5B8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5F709C7-3C17-4033-1EDC-EFBE136673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2C87E5D-7B7E-59E3-B0A7-6313A38AE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0F70C0C-1011-57B4-99E6-1FC5DCB6C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17E93A-47BF-6B60-4586-448D94579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DB5BDD-6A20-6416-B0DC-117D8C77A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95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689185-E4EE-4E9A-7AA6-5EA738EBF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D50432-8B4B-FE1C-639A-11A167409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FDEB11-74D2-5F8B-131C-CC91C9B01A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4B599D-3FF5-4469-B355-856AD48C4EA9}" type="datetimeFigureOut">
              <a:rPr lang="pt-BR" smtClean="0"/>
              <a:t>01/09/2026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9ABD4B-0598-4899-AA3C-0FD6D30D7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BA511D-24D3-5288-74E8-36DF9189D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65F751-EE4D-485E-9A42-0862A4BB04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71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2313BD-2035-8121-F41D-0AEA066B45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9331" y="676672"/>
            <a:ext cx="9144000" cy="1089492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001A61"/>
                </a:solidFill>
                <a:latin typeface="Heuristica" panose="02020603050705020204" pitchFamily="18" charset="0"/>
              </a:rPr>
              <a:t>📘 ITMP International Tax Management Program 3</a:t>
            </a:r>
            <a:r>
              <a:rPr lang="en-US" sz="4400" b="1" baseline="30000" dirty="0">
                <a:solidFill>
                  <a:srgbClr val="001A61"/>
                </a:solidFill>
                <a:latin typeface="Heuristica" panose="02020603050705020204" pitchFamily="18" charset="0"/>
              </a:rPr>
              <a:t>nd</a:t>
            </a:r>
            <a:r>
              <a:rPr lang="en-US" sz="4400" b="1" dirty="0">
                <a:solidFill>
                  <a:srgbClr val="001A61"/>
                </a:solidFill>
                <a:latin typeface="Heuristica" panose="02020603050705020204" pitchFamily="18" charset="0"/>
              </a:rPr>
              <a:t> Edition - 2027</a:t>
            </a:r>
            <a:endParaRPr lang="pt-BR" sz="4400" b="1" dirty="0">
              <a:solidFill>
                <a:srgbClr val="001A61"/>
              </a:solidFill>
              <a:latin typeface="Heuristica" panose="02020603050705020204" pitchFamily="18" charset="0"/>
            </a:endParaRPr>
          </a:p>
        </p:txBody>
      </p:sp>
      <p:pic>
        <p:nvPicPr>
          <p:cNvPr id="4" name="Imagem 3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BDAB2B89-F436-C9D3-C178-167E06703E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0" y="195973"/>
            <a:ext cx="1193117" cy="1306286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2053AE54-CDB0-40E9-4204-B9B9A2F248C2}"/>
              </a:ext>
            </a:extLst>
          </p:cNvPr>
          <p:cNvSpPr txBox="1">
            <a:spLocks/>
          </p:cNvSpPr>
          <p:nvPr/>
        </p:nvSpPr>
        <p:spPr>
          <a:xfrm>
            <a:off x="623029" y="4880610"/>
            <a:ext cx="3128010" cy="640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4000" b="1" dirty="0">
              <a:solidFill>
                <a:srgbClr val="001A61"/>
              </a:solidFill>
              <a:latin typeface="Heuristica" panose="02020603050705020204" pitchFamily="18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2CD48AFC-E42E-CE25-64A2-DC90407D77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6493" y="2705344"/>
            <a:ext cx="6652334" cy="446179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>
                <a:solidFill>
                  <a:srgbClr val="001A61"/>
                </a:solidFill>
                <a:latin typeface="Heuristica" panose="02020603050705020204" pitchFamily="18" charset="0"/>
              </a:rPr>
              <a:t>Full Schedule</a:t>
            </a:r>
            <a:endParaRPr lang="pt-BR" sz="3200" dirty="0">
              <a:solidFill>
                <a:srgbClr val="001A61"/>
              </a:solidFill>
              <a:latin typeface="Heuristica" panose="020206030507050202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A82A11-FCE1-F23B-DB27-B9D24B7A0B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506" y="5650051"/>
            <a:ext cx="2028825" cy="33464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F2B9658-6479-1362-3838-E9FC9530E3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108" y="5416800"/>
            <a:ext cx="1351280" cy="67564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BA6F205-A419-38BD-0AB3-D24F4AA2C221}"/>
              </a:ext>
            </a:extLst>
          </p:cNvPr>
          <p:cNvSpPr txBox="1"/>
          <p:nvPr/>
        </p:nvSpPr>
        <p:spPr>
          <a:xfrm>
            <a:off x="2975343" y="4723568"/>
            <a:ext cx="6096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solidFill>
                  <a:schemeClr val="tx2"/>
                </a:solidFill>
                <a:latin typeface="Heuristica" panose="02020603050705020204"/>
              </a:rPr>
              <a:t>    </a:t>
            </a:r>
            <a:r>
              <a:rPr lang="pt-BR" sz="1400" dirty="0" err="1">
                <a:solidFill>
                  <a:schemeClr val="tx2"/>
                </a:solidFill>
                <a:latin typeface="Heuristica" panose="02020603050705020204"/>
              </a:rPr>
              <a:t>Directors</a:t>
            </a:r>
            <a:r>
              <a:rPr lang="pt-BR" sz="1400" dirty="0">
                <a:solidFill>
                  <a:schemeClr val="tx2"/>
                </a:solidFill>
                <a:latin typeface="Heuristica" panose="02020603050705020204"/>
              </a:rPr>
              <a:t>: </a:t>
            </a:r>
          </a:p>
          <a:p>
            <a:pPr algn="ctr"/>
            <a:r>
              <a:rPr lang="pt-BR" sz="1600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400" dirty="0">
                <a:solidFill>
                  <a:schemeClr val="tx2"/>
                </a:solidFill>
                <a:latin typeface="Heuristica" panose="02020603050705020204"/>
              </a:rPr>
              <a:t>Joaquin Kersman (UTDT)</a:t>
            </a:r>
          </a:p>
          <a:p>
            <a:pPr algn="ctr"/>
            <a:r>
              <a:rPr lang="pt-BR" sz="1400" dirty="0">
                <a:solidFill>
                  <a:schemeClr val="tx2"/>
                </a:solidFill>
                <a:latin typeface="Heuristica" panose="02020603050705020204"/>
              </a:rPr>
              <a:t>       Juliana Zobaran (TEI Latam)</a:t>
            </a:r>
          </a:p>
          <a:p>
            <a:pPr algn="ctr"/>
            <a:r>
              <a:rPr lang="pt-BR" sz="1400" dirty="0">
                <a:solidFill>
                  <a:schemeClr val="tx2"/>
                </a:solidFill>
                <a:latin typeface="Heuristica" panose="02020603050705020204"/>
              </a:rPr>
              <a:t>     Lionel Nobre (TEI Latam)</a:t>
            </a:r>
          </a:p>
          <a:p>
            <a:pPr algn="ctr"/>
            <a:r>
              <a:rPr lang="pt-BR" sz="1400" dirty="0">
                <a:solidFill>
                  <a:schemeClr val="tx2"/>
                </a:solidFill>
                <a:latin typeface="Heuristica" panose="02020603050705020204"/>
              </a:rPr>
              <a:t>Victor Polizelli (IBDT)</a:t>
            </a:r>
          </a:p>
          <a:p>
            <a:pPr algn="just"/>
            <a:endParaRPr lang="pt-BR" b="1" dirty="0"/>
          </a:p>
          <a:p>
            <a:endParaRPr lang="pt-BR" dirty="0"/>
          </a:p>
          <a:p>
            <a:r>
              <a:rPr lang="pt-BR" dirty="0"/>
              <a:t>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86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4E9F8F00-2823-6EA4-EC50-CF8D69C04D6D}"/>
              </a:ext>
            </a:extLst>
          </p:cNvPr>
          <p:cNvSpPr txBox="1">
            <a:spLocks/>
          </p:cNvSpPr>
          <p:nvPr/>
        </p:nvSpPr>
        <p:spPr>
          <a:xfrm>
            <a:off x="2196297" y="11805"/>
            <a:ext cx="7530464" cy="492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📘 </a:t>
            </a:r>
            <a:r>
              <a:rPr lang="en-US" sz="1600" b="1" dirty="0">
                <a:solidFill>
                  <a:srgbClr val="001A61"/>
                </a:solidFill>
                <a:latin typeface="Heuristica" panose="02020603050705020204" pitchFamily="18" charset="0"/>
              </a:rPr>
              <a:t>ITMP International Tax Management Program 3</a:t>
            </a:r>
            <a:r>
              <a:rPr lang="en-US" sz="1600" b="1" baseline="30000" dirty="0">
                <a:solidFill>
                  <a:srgbClr val="001A61"/>
                </a:solidFill>
                <a:latin typeface="Heuristica" panose="02020603050705020204" pitchFamily="18" charset="0"/>
              </a:rPr>
              <a:t>nd</a:t>
            </a:r>
            <a:r>
              <a:rPr lang="en-US" sz="1600" b="1" dirty="0">
                <a:solidFill>
                  <a:srgbClr val="001A61"/>
                </a:solidFill>
                <a:latin typeface="Heuristica" panose="02020603050705020204" pitchFamily="18" charset="0"/>
              </a:rPr>
              <a:t> Edition - 2027</a:t>
            </a:r>
            <a:endParaRPr lang="pt-BR" sz="2000" b="1" dirty="0">
              <a:solidFill>
                <a:srgbClr val="001A61"/>
              </a:solidFill>
              <a:latin typeface="Heuristica" panose="02020603050705020204" pitchFamily="18" charset="0"/>
            </a:endParaRPr>
          </a:p>
        </p:txBody>
      </p:sp>
      <p:pic>
        <p:nvPicPr>
          <p:cNvPr id="13" name="Imagem 1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5AE57412-C2D7-90F1-F511-0C1A8272A9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0" y="195973"/>
            <a:ext cx="1193117" cy="130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D449BE8-5A23-B66E-E69E-534FF8367DD0}"/>
              </a:ext>
            </a:extLst>
          </p:cNvPr>
          <p:cNvSpPr txBox="1"/>
          <p:nvPr/>
        </p:nvSpPr>
        <p:spPr>
          <a:xfrm>
            <a:off x="1295625" y="613264"/>
            <a:ext cx="4610630" cy="5302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100" dirty="0">
              <a:solidFill>
                <a:schemeClr val="tx2"/>
              </a:solidFill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pt-BR" sz="1400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Format:</a:t>
            </a:r>
            <a:r>
              <a:rPr lang="pt-BR" sz="1400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b="1" dirty="0">
                <a:solidFill>
                  <a:schemeClr val="tx2"/>
                </a:solidFill>
                <a:latin typeface="Heuristica" panose="02020603050705020204"/>
              </a:rPr>
              <a:t>Week in Person in Buenos Aires</a:t>
            </a:r>
            <a:endParaRPr lang="pt-BR" sz="1000" b="1" dirty="0">
              <a:solidFill>
                <a:schemeClr val="tx2"/>
              </a:solidFill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5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05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   Overview of tax department functions and responsibilities.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Role of the tax department within the organization.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Interaction with other departments.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The importance of tax in supporting the business.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Importance of effective tax department management.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Impact on compliance, risk management, and strategic decision-making.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Stakeholder expectations and regulatory requirements.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Key challenges and trends in tax management.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Changing tax landscapes (e.g., digitalization, global tax reforms).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Emerging compliance and reporting requirements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5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Feb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22: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Cocktail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Feb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23: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Feb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24: Networking &amp;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Teambuilding</a:t>
            </a:r>
            <a:endParaRPr lang="pt-BR" sz="1000" dirty="0">
              <a:effectLst/>
              <a:latin typeface="Heuristica" panose="0202060305070502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 err="1">
                <a:latin typeface="Heuristica" panose="02020603050705020204"/>
                <a:ea typeface="Times New Roman" panose="02020603050405020304" pitchFamily="18" charset="0"/>
              </a:rPr>
              <a:t>Feb</a:t>
            </a:r>
            <a:r>
              <a:rPr lang="pt-BR" sz="1000" dirty="0">
                <a:latin typeface="Heuristica" panose="02020603050705020204"/>
                <a:ea typeface="Times New Roman" panose="02020603050405020304" pitchFamily="18" charset="0"/>
              </a:rPr>
              <a:t> 25: </a:t>
            </a:r>
            <a:r>
              <a:rPr lang="pt-BR" sz="1000" dirty="0" err="1">
                <a:latin typeface="Heuristica" panose="02020603050705020204"/>
                <a:ea typeface="Times New Roman" panose="02020603050405020304" pitchFamily="18" charset="0"/>
              </a:rPr>
              <a:t>Class</a:t>
            </a:r>
            <a:r>
              <a:rPr lang="pt-BR" sz="1000" dirty="0">
                <a:latin typeface="Heuristica" panose="02020603050705020204"/>
                <a:ea typeface="Times New Roman" panose="02020603050405020304" pitchFamily="18" charset="0"/>
              </a:rPr>
              <a:t> 2</a:t>
            </a:r>
            <a:endParaRPr lang="pt-BR" sz="1000" dirty="0">
              <a:latin typeface="Heuristica" panose="02020603050705020204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9668137-C323-B940-48AE-40E57B633C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037" y="6303314"/>
            <a:ext cx="2028825" cy="33464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7871141-09F6-E708-8058-4B94F73C6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533" y="6132817"/>
            <a:ext cx="1351280" cy="67564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551345A7-F966-C85F-456B-E71DD9A6A73B}"/>
              </a:ext>
            </a:extLst>
          </p:cNvPr>
          <p:cNvSpPr txBox="1"/>
          <p:nvPr/>
        </p:nvSpPr>
        <p:spPr>
          <a:xfrm>
            <a:off x="5746376" y="613264"/>
            <a:ext cx="5011271" cy="5857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2. People Management in a </a:t>
            </a:r>
            <a:r>
              <a:rPr lang="pt-BR" sz="1800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pt-BR" sz="1800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800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pt-BR" sz="1800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100" dirty="0">
              <a:solidFill>
                <a:schemeClr val="tx2"/>
              </a:solidFill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20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2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pt-BR" sz="1200" b="1" dirty="0"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</a:t>
            </a:r>
            <a:r>
              <a:rPr lang="en-US" sz="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</a:p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Talent acquisition and retention.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Understanding local labor markets and recruitment channels.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Strategies for attracting and retaining tax professionals.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Cross-cultural communication and team management.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Effective communication in diverse teams.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Cultural sensitivity and adapting management styles.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Training and development programs for tax professionals.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Local and international training opportunities.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Technical and language skill development.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Performance evaluation and motivation techniques.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Local performance measurement practices.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Incentives and rewards in Latin American and other contexts.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Interaction with External Support and Advisors.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Advisors scope of work and management.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Determining and adjusting objectives and results.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Current trends in tax outsourcing.</a:t>
            </a:r>
          </a:p>
          <a:p>
            <a:pPr>
              <a:spcAft>
                <a:spcPts val="800"/>
              </a:spcAft>
              <a:buNone/>
            </a:pPr>
            <a:r>
              <a:rPr lang="en-US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•        Experiences and alternatives.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5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Mar 9: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Mar 16: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Mar 23: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63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2E09CF-AA23-EC85-E5AB-A7D3E96F0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F5B154F6-AE38-5431-19DE-7CDC52DF9F7E}"/>
              </a:ext>
            </a:extLst>
          </p:cNvPr>
          <p:cNvSpPr txBox="1">
            <a:spLocks/>
          </p:cNvSpPr>
          <p:nvPr/>
        </p:nvSpPr>
        <p:spPr>
          <a:xfrm>
            <a:off x="2276980" y="380963"/>
            <a:ext cx="7530464" cy="6455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1A61"/>
                </a:solidFill>
                <a:latin typeface="Heuristica" panose="02020603050705020204" pitchFamily="18" charset="0"/>
              </a:rPr>
              <a:t>📘 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ITMP International Tax Management Program 3</a:t>
            </a:r>
            <a:r>
              <a:rPr lang="en-US" sz="2000" b="1" baseline="30000" dirty="0">
                <a:solidFill>
                  <a:srgbClr val="001A61"/>
                </a:solidFill>
                <a:latin typeface="Heuristica" panose="02020603050705020204" pitchFamily="18" charset="0"/>
              </a:rPr>
              <a:t>nd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 Edition - 2027</a:t>
            </a:r>
            <a:endParaRPr lang="pt-BR" sz="2800" b="1" dirty="0">
              <a:solidFill>
                <a:srgbClr val="001A61"/>
              </a:solidFill>
              <a:latin typeface="Heuristica" panose="02020603050705020204" pitchFamily="18" charset="0"/>
            </a:endParaRPr>
          </a:p>
          <a:p>
            <a:endParaRPr lang="pt-BR" sz="2000" b="1" dirty="0">
              <a:solidFill>
                <a:srgbClr val="001A61"/>
              </a:solidFill>
              <a:latin typeface="Heuristica" panose="02020603050705020204" pitchFamily="18" charset="0"/>
            </a:endParaRPr>
          </a:p>
        </p:txBody>
      </p:sp>
      <p:pic>
        <p:nvPicPr>
          <p:cNvPr id="13" name="Imagem 1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5784D7FE-C224-538A-2D7B-606577EDB7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0" y="195973"/>
            <a:ext cx="1193117" cy="130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6E372A8-8341-7287-198B-6B1C487A78EA}"/>
              </a:ext>
            </a:extLst>
          </p:cNvPr>
          <p:cNvSpPr txBox="1"/>
          <p:nvPr/>
        </p:nvSpPr>
        <p:spPr>
          <a:xfrm>
            <a:off x="1154182" y="1211453"/>
            <a:ext cx="4834242" cy="485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Leadership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And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Communication Skills In a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Tax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Team.</a:t>
            </a:r>
            <a:endParaRPr lang="pt-BR" sz="1600" dirty="0">
              <a:solidFill>
                <a:schemeClr val="tx2"/>
              </a:solidFill>
              <a:latin typeface="Heuristica" panose="02020603050705020204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171450">
              <a:lnSpc>
                <a:spcPct val="95833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Cultural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dimensions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leadership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styles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Understanding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cultural nuances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impact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leadership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Developing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inclusive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leadership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approaches.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Effective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communication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Verbal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non-verbal communication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norms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Building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rapport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trust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a business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Conflict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resolution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negotiation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techniques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managing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conflicts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diverse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cultural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contexts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Negotiation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practices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approaches.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Building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relationships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with local stakeholders.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Navigating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business networks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building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connections.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corporate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social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responsibility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Mar 30: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Apr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Apr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13: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0E6506C-7C93-6984-923D-6471661FDE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4" y="6341053"/>
            <a:ext cx="2028825" cy="33464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CC52DC2-101F-F9BA-1A53-8FA8FB8F27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89" y="6170555"/>
            <a:ext cx="1351280" cy="67564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AF6A663F-4AF2-C593-AA77-CB3F55755D57}"/>
              </a:ext>
            </a:extLst>
          </p:cNvPr>
          <p:cNvSpPr txBox="1"/>
          <p:nvPr/>
        </p:nvSpPr>
        <p:spPr>
          <a:xfrm>
            <a:off x="6096000" y="1211453"/>
            <a:ext cx="4973095" cy="4682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Compliance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Reporting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100" dirty="0">
              <a:solidFill>
                <a:schemeClr val="tx2"/>
              </a:solidFill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171450">
              <a:lnSpc>
                <a:spcPct val="95833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Overview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compliance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obligations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Understanding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local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laws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regulations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compliance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multinational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companies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Interaction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with global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reporting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team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headquarters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planning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risk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management in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Identifying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common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risks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challenges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tax-efficient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structuring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planning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Internal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controls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systems for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reporting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Designing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effective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control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frameworks.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Leveraging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technology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compliance in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Building positive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relationships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Apr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20: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Apr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27: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May 4: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097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3E42F4-35E5-0B2A-7533-31E6CDB86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724111FB-DB40-DC35-520F-8AEADCA45296}"/>
              </a:ext>
            </a:extLst>
          </p:cNvPr>
          <p:cNvSpPr txBox="1">
            <a:spLocks/>
          </p:cNvSpPr>
          <p:nvPr/>
        </p:nvSpPr>
        <p:spPr>
          <a:xfrm>
            <a:off x="2178368" y="232275"/>
            <a:ext cx="7530464" cy="6358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1A61"/>
                </a:solidFill>
                <a:latin typeface="Heuristica" panose="02020603050705020204" pitchFamily="18" charset="0"/>
              </a:rPr>
              <a:t>📘 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ITMP International Tax Management Program 3</a:t>
            </a:r>
            <a:r>
              <a:rPr lang="en-US" sz="2000" b="1" baseline="30000" dirty="0">
                <a:solidFill>
                  <a:srgbClr val="001A61"/>
                </a:solidFill>
                <a:latin typeface="Heuristica" panose="02020603050705020204" pitchFamily="18" charset="0"/>
              </a:rPr>
              <a:t>nd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 Edition - 2027</a:t>
            </a:r>
            <a:endParaRPr lang="pt-BR" sz="2800" b="1" dirty="0">
              <a:solidFill>
                <a:srgbClr val="001A61"/>
              </a:solidFill>
              <a:latin typeface="Heuristica" panose="02020603050705020204" pitchFamily="18" charset="0"/>
            </a:endParaRPr>
          </a:p>
        </p:txBody>
      </p:sp>
      <p:pic>
        <p:nvPicPr>
          <p:cNvPr id="13" name="Imagem 1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EED8A873-D429-827E-5981-87E7F22B39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0" y="195973"/>
            <a:ext cx="1193117" cy="130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0AD4B0D-B834-5B2E-EA85-22331702D3DF}"/>
              </a:ext>
            </a:extLst>
          </p:cNvPr>
          <p:cNvSpPr txBox="1"/>
          <p:nvPr/>
        </p:nvSpPr>
        <p:spPr>
          <a:xfrm>
            <a:off x="1183606" y="1321363"/>
            <a:ext cx="4912394" cy="4986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Direct </a:t>
            </a:r>
            <a:r>
              <a:rPr lang="pt-BR" sz="1600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Taxation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and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Transfer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Pricing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In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Latin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America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.</a:t>
            </a:r>
            <a:endParaRPr lang="pt-BR" sz="1600" dirty="0">
              <a:solidFill>
                <a:schemeClr val="tx2"/>
              </a:solidFill>
              <a:latin typeface="Heuristica" panose="02020603050705020204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5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05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Income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regulations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principles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Determination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taxable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income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deductions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Permanent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establishment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implications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Regional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Headquarters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Transfer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pricing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considerations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Local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transfer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pricing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regulations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documentation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Arm’s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length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principle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compliance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obligations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incentives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investment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promotion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Understanding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regional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country-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incentives.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leveraging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incentives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effectively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treaty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provisions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implications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multinational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companies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Double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treaty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networks in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Managing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cross-border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taxation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avoiding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double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taxation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5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May 11: </a:t>
            </a:r>
            <a:r>
              <a:rPr lang="pt-BR" sz="105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May 18: </a:t>
            </a:r>
            <a:r>
              <a:rPr lang="pt-BR" sz="105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13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Jun 1: </a:t>
            </a:r>
            <a:r>
              <a:rPr lang="pt-BR" sz="105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14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86BAAF2-A312-3DE3-F6FB-5FCAA651FE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4" y="6341053"/>
            <a:ext cx="2028825" cy="33464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90DF513-8C6E-9A9B-54B3-506A53963C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89" y="6170555"/>
            <a:ext cx="1351280" cy="67564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7C91BA70-7C98-71FC-2318-9BB941EE2070}"/>
              </a:ext>
            </a:extLst>
          </p:cNvPr>
          <p:cNvSpPr txBox="1"/>
          <p:nvPr/>
        </p:nvSpPr>
        <p:spPr>
          <a:xfrm>
            <a:off x="6310890" y="1321363"/>
            <a:ext cx="6096000" cy="4850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Indirect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Taxation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>
                <a:solidFill>
                  <a:schemeClr val="tx2"/>
                </a:solidFill>
                <a:latin typeface="Heuristica" panose="02020603050705020204"/>
              </a:rPr>
              <a:t>In </a:t>
            </a:r>
            <a:r>
              <a:rPr lang="pt-BR" b="1" dirty="0" err="1">
                <a:solidFill>
                  <a:schemeClr val="tx2"/>
                </a:solidFill>
                <a:latin typeface="Heuristica" panose="02020603050705020204"/>
              </a:rPr>
              <a:t>Latin</a:t>
            </a:r>
            <a:r>
              <a:rPr lang="pt-BR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b="1" dirty="0" err="1">
                <a:solidFill>
                  <a:schemeClr val="tx2"/>
                </a:solidFill>
                <a:latin typeface="Heuristica" panose="02020603050705020204"/>
              </a:rPr>
              <a:t>America</a:t>
            </a:r>
            <a:r>
              <a:rPr lang="pt-BR" b="1" dirty="0">
                <a:solidFill>
                  <a:schemeClr val="tx2"/>
                </a:solidFill>
                <a:latin typeface="Heuristica" panose="02020603050705020204"/>
              </a:rPr>
              <a:t>.</a:t>
            </a:r>
            <a:endParaRPr lang="pt-BR" sz="1100" dirty="0">
              <a:solidFill>
                <a:schemeClr val="tx2"/>
              </a:solidFill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5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05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Overview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indirect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taxes in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Value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(VAT)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Goods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Services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(GST) systems.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Other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indirect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taxes (e.g., excise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duties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customs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duties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VAT/GST compliance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obligations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Registration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invoicing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reporting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Intraregional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cross-border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VAT/GST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implications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Customs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duties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import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export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considerations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Tariff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classifications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customs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valuation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methods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Free trade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agreements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customs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duty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exemptions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Managing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indirect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audits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disputes in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handling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VAT/GST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audits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inquiries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Resolving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disputes with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5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Jun 8: </a:t>
            </a:r>
            <a:r>
              <a:rPr lang="pt-BR" sz="105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15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Jun 15: </a:t>
            </a:r>
            <a:r>
              <a:rPr lang="pt-BR" sz="105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Jun 22: </a:t>
            </a:r>
            <a:r>
              <a:rPr lang="pt-BR" sz="105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17</a:t>
            </a:r>
            <a:endParaRPr lang="pt-BR" sz="10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198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FE90D-E4BE-0509-1C74-3DBC7C968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50FEA24A-D60B-9981-2EA0-F58AE57997CB}"/>
              </a:ext>
            </a:extLst>
          </p:cNvPr>
          <p:cNvSpPr txBox="1">
            <a:spLocks/>
          </p:cNvSpPr>
          <p:nvPr/>
        </p:nvSpPr>
        <p:spPr>
          <a:xfrm>
            <a:off x="2200836" y="250844"/>
            <a:ext cx="7530464" cy="6730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1A61"/>
                </a:solidFill>
                <a:latin typeface="Heuristica" panose="02020603050705020204" pitchFamily="18" charset="0"/>
              </a:rPr>
              <a:t>📘 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ITMP International Tax Management Program 3</a:t>
            </a:r>
            <a:r>
              <a:rPr lang="en-US" sz="2000" b="1" baseline="30000" dirty="0">
                <a:solidFill>
                  <a:srgbClr val="001A61"/>
                </a:solidFill>
                <a:latin typeface="Heuristica" panose="02020603050705020204" pitchFamily="18" charset="0"/>
              </a:rPr>
              <a:t>nd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 Edition - 2027</a:t>
            </a:r>
            <a:endParaRPr lang="pt-BR" sz="2800" b="1" dirty="0">
              <a:solidFill>
                <a:srgbClr val="001A61"/>
              </a:solidFill>
              <a:latin typeface="Heuristica" panose="02020603050705020204" pitchFamily="18" charset="0"/>
            </a:endParaRPr>
          </a:p>
        </p:txBody>
      </p:sp>
      <p:pic>
        <p:nvPicPr>
          <p:cNvPr id="13" name="Imagem 1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3830AC55-0A61-4CA8-5836-E428A267E2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0" y="195973"/>
            <a:ext cx="1193117" cy="130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4F26C7C-D865-C167-F234-C849BE5C498B}"/>
              </a:ext>
            </a:extLst>
          </p:cNvPr>
          <p:cNvSpPr txBox="1"/>
          <p:nvPr/>
        </p:nvSpPr>
        <p:spPr>
          <a:xfrm>
            <a:off x="950259" y="1385902"/>
            <a:ext cx="4724400" cy="4721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pt-BR" sz="16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Tax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Technology </a:t>
            </a:r>
            <a:r>
              <a:rPr lang="pt-BR" sz="16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And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Automation In </a:t>
            </a:r>
            <a:r>
              <a:rPr lang="pt-BR" sz="16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Latin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America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.</a:t>
            </a:r>
            <a:endParaRPr lang="pt-BR" sz="1600" dirty="0">
              <a:solidFill>
                <a:schemeClr val="tx2"/>
              </a:solidFill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0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0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Overview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technology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Available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software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automation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platforms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Localization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compliance features for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region.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Implementing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software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automation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systems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Assessing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technology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needs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local compliance.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Vendor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selection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implementation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Data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analytics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management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Leveraging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analytics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planning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risk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assessment.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Extracting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insights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financial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data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region.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Cybersecurity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privacy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considerations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Protecting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sensitive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accordance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with local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regulations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Compliance with data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privacy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American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jurisdictions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Jun 29: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18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Jul 6: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19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Jul 13: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1AB8BC4-5DC5-4A97-3A78-D46C6D80CC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4" y="6341053"/>
            <a:ext cx="2028825" cy="33464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3C0157E-AD77-F030-6D4C-D54257114A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89" y="6170555"/>
            <a:ext cx="1351280" cy="67564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152F4DF6-2B91-3907-5744-5727B26CDCE7}"/>
              </a:ext>
            </a:extLst>
          </p:cNvPr>
          <p:cNvSpPr txBox="1"/>
          <p:nvPr/>
        </p:nvSpPr>
        <p:spPr>
          <a:xfrm>
            <a:off x="5674659" y="1385902"/>
            <a:ext cx="5271247" cy="4322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Reputation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And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Tax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Administration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/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Taxpayer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Relationship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In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Latin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latin typeface="Heuristica" panose="02020603050705020204"/>
              </a:rPr>
              <a:t>America</a:t>
            </a:r>
            <a:r>
              <a:rPr lang="pt-BR" sz="1600" b="1" dirty="0">
                <a:solidFill>
                  <a:schemeClr val="tx2"/>
                </a:solidFill>
                <a:latin typeface="Heuristica" panose="02020603050705020204"/>
              </a:rPr>
              <a:t>.</a:t>
            </a:r>
            <a:endParaRPr lang="pt-BR" sz="1600" b="1" dirty="0">
              <a:solidFill>
                <a:schemeClr val="tx2"/>
              </a:solidFill>
              <a:effectLst/>
              <a:latin typeface="Heuristica" panose="0202060305070502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0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0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Importance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reputation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administration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Impact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reputation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compliance, stakeholder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trust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risk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management.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Case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reputational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risks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regulatory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findings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consequences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region.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maintaining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 positive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taxpayer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relationship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Effective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communication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transparency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Prompt response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taxpayer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inquiries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complaints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region.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Ethical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considerations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management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Ethical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principles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professional standards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American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5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Ethical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dilemmas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decision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-making frameworks in </a:t>
            </a:r>
            <a:r>
              <a:rPr lang="pt-BR" sz="10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region.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Aug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21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Aug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10: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22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Aug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17: </a:t>
            </a:r>
            <a:r>
              <a:rPr lang="pt-BR" sz="10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23</a:t>
            </a:r>
            <a:endParaRPr lang="pt-BR" sz="90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453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F85F27-27DC-F765-05CF-59B54B59D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1987D9B2-51AA-238A-6AA4-6F0CE9F78580}"/>
              </a:ext>
            </a:extLst>
          </p:cNvPr>
          <p:cNvSpPr txBox="1">
            <a:spLocks/>
          </p:cNvSpPr>
          <p:nvPr/>
        </p:nvSpPr>
        <p:spPr>
          <a:xfrm>
            <a:off x="2209800" y="376518"/>
            <a:ext cx="7530464" cy="6514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1A61"/>
                </a:solidFill>
                <a:latin typeface="Heuristica" panose="02020603050705020204" pitchFamily="18" charset="0"/>
              </a:rPr>
              <a:t>📘 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ITMP International Tax Management Program 3</a:t>
            </a:r>
            <a:r>
              <a:rPr lang="en-US" sz="2000" b="1" baseline="30000" dirty="0">
                <a:solidFill>
                  <a:srgbClr val="001A61"/>
                </a:solidFill>
                <a:latin typeface="Heuristica" panose="02020603050705020204" pitchFamily="18" charset="0"/>
              </a:rPr>
              <a:t>nd 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Edition - 2027</a:t>
            </a:r>
            <a:endParaRPr lang="pt-BR" sz="2800" b="1" dirty="0">
              <a:solidFill>
                <a:srgbClr val="001A61"/>
              </a:solidFill>
              <a:latin typeface="Heuristica" panose="02020603050705020204" pitchFamily="18" charset="0"/>
            </a:endParaRPr>
          </a:p>
        </p:txBody>
      </p:sp>
      <p:pic>
        <p:nvPicPr>
          <p:cNvPr id="13" name="Imagem 1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1F47D7E6-F8D6-60ED-DCFF-877EEDBF1E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0" y="195973"/>
            <a:ext cx="1193117" cy="130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04F19FC-6D8A-ED10-6D3F-C58349F05770}"/>
              </a:ext>
            </a:extLst>
          </p:cNvPr>
          <p:cNvSpPr txBox="1"/>
          <p:nvPr/>
        </p:nvSpPr>
        <p:spPr>
          <a:xfrm>
            <a:off x="896470" y="1614329"/>
            <a:ext cx="4724400" cy="4450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pt-BR" sz="18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Tax</a:t>
            </a:r>
            <a:r>
              <a:rPr lang="pt-BR" sz="18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</a:t>
            </a:r>
            <a:r>
              <a:rPr lang="pt-BR" sz="18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Audit</a:t>
            </a:r>
            <a:r>
              <a:rPr lang="pt-BR" sz="18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&amp; </a:t>
            </a:r>
            <a:r>
              <a:rPr lang="pt-BR" sz="18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Controversy</a:t>
            </a:r>
            <a:r>
              <a:rPr lang="pt-BR" sz="18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In </a:t>
            </a:r>
            <a:r>
              <a:rPr lang="pt-BR" sz="18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Latin</a:t>
            </a:r>
            <a:r>
              <a:rPr lang="pt-BR" sz="18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</a:t>
            </a:r>
            <a:r>
              <a:rPr lang="pt-BR" sz="18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America</a:t>
            </a:r>
            <a:r>
              <a:rPr lang="pt-BR" sz="18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.</a:t>
            </a:r>
            <a:endParaRPr lang="pt-BR" b="1" dirty="0">
              <a:solidFill>
                <a:schemeClr val="tx2"/>
              </a:solidFill>
              <a:effectLst/>
              <a:latin typeface="Heuristica" panose="0202060305070502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Overview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audits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American countries.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audit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triggers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selection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Role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audit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procedures.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Dispute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resolution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cross-border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controversies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Alternative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dispute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resolution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methods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litigation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American countries.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Transfer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pricing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disputes in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Proactive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risk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management.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minimizing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controversies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Emerging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trends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future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outlook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Aug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24: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24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Aug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31: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25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14: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26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7D10E37-AB71-35CD-4D40-2767FFE8A3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4" y="6341053"/>
            <a:ext cx="2028825" cy="33464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455B202-981D-E3A2-5BB2-AE6B9E6019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89" y="6170555"/>
            <a:ext cx="1351280" cy="67564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3220D4D-F23D-8C50-F1E1-5CB100059C79}"/>
              </a:ext>
            </a:extLst>
          </p:cNvPr>
          <p:cNvSpPr txBox="1"/>
          <p:nvPr/>
        </p:nvSpPr>
        <p:spPr>
          <a:xfrm>
            <a:off x="5620870" y="1672756"/>
            <a:ext cx="5275673" cy="2616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Perspectives.</a:t>
            </a:r>
            <a:endParaRPr lang="pt-BR" sz="1100" dirty="0">
              <a:solidFill>
                <a:schemeClr val="tx2"/>
              </a:solidFill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Current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policy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trends in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adapting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digitalization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transparency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Enforcement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priorities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multinational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groups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Strategic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approaches for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engaging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8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International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cooperation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OECD-</a:t>
            </a:r>
            <a:r>
              <a:rPr lang="pt-BR" sz="12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aligned</a:t>
            </a:r>
            <a:r>
              <a:rPr lang="pt-BR" sz="12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standards.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21: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27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19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F0D850-1C9F-4453-1E64-0C18E43D3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7A3975D7-1A3F-A40D-768D-9483AE5CEC78}"/>
              </a:ext>
            </a:extLst>
          </p:cNvPr>
          <p:cNvSpPr txBox="1">
            <a:spLocks/>
          </p:cNvSpPr>
          <p:nvPr/>
        </p:nvSpPr>
        <p:spPr>
          <a:xfrm>
            <a:off x="2330768" y="182302"/>
            <a:ext cx="7530464" cy="6748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1A61"/>
                </a:solidFill>
                <a:latin typeface="Heuristica" panose="02020603050705020204" pitchFamily="18" charset="0"/>
              </a:rPr>
              <a:t>📘 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ITMP International Tax Management Program 3</a:t>
            </a:r>
            <a:r>
              <a:rPr lang="en-US" sz="2000" b="1" baseline="30000" dirty="0">
                <a:solidFill>
                  <a:srgbClr val="001A61"/>
                </a:solidFill>
                <a:latin typeface="Heuristica" panose="02020603050705020204" pitchFamily="18" charset="0"/>
              </a:rPr>
              <a:t>nd</a:t>
            </a:r>
            <a:r>
              <a:rPr lang="en-US" sz="2000" b="1" dirty="0">
                <a:solidFill>
                  <a:srgbClr val="001A61"/>
                </a:solidFill>
                <a:latin typeface="Heuristica" panose="02020603050705020204" pitchFamily="18" charset="0"/>
              </a:rPr>
              <a:t> Edition - 2027</a:t>
            </a:r>
            <a:endParaRPr lang="pt-BR" sz="2800" b="1" dirty="0">
              <a:solidFill>
                <a:srgbClr val="001A61"/>
              </a:solidFill>
              <a:latin typeface="Heuristica" panose="02020603050705020204" pitchFamily="18" charset="0"/>
            </a:endParaRPr>
          </a:p>
        </p:txBody>
      </p:sp>
      <p:pic>
        <p:nvPicPr>
          <p:cNvPr id="13" name="Imagem 1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027F85EC-F7A5-5A3B-85F3-D785D29419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0" y="195973"/>
            <a:ext cx="1193117" cy="130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8D5A3E5-B81B-67C9-B8C0-D0121024F4B1}"/>
              </a:ext>
            </a:extLst>
          </p:cNvPr>
          <p:cNvSpPr txBox="1"/>
          <p:nvPr/>
        </p:nvSpPr>
        <p:spPr>
          <a:xfrm>
            <a:off x="663388" y="1502259"/>
            <a:ext cx="4724400" cy="2534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pt-B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pt-BR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  </a:t>
            </a:r>
            <a:r>
              <a:rPr lang="pt-BR" sz="16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Preparation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Class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for </a:t>
            </a:r>
            <a:r>
              <a:rPr lang="pt-BR" sz="16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Presentation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</a:t>
            </a:r>
            <a:r>
              <a:rPr lang="pt-BR" sz="1600" b="1" dirty="0" err="1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Sessions</a:t>
            </a:r>
            <a:r>
              <a:rPr lang="pt-BR" sz="1600" b="1" dirty="0">
                <a:solidFill>
                  <a:schemeClr val="tx2"/>
                </a:solidFill>
                <a:effectLst/>
                <a:latin typeface="Heuristica" panose="02020603050705020204"/>
                <a:ea typeface="Calibri" panose="020F0502020204030204" pitchFamily="34" charset="0"/>
              </a:rPr>
              <a:t> for The Business Case.</a:t>
            </a:r>
            <a:endParaRPr lang="pt-BR" sz="1050" dirty="0">
              <a:solidFill>
                <a:schemeClr val="tx2"/>
              </a:solidFill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5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05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171450">
              <a:lnSpc>
                <a:spcPct val="95833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Recommended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executive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Business Case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presentations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Communicating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risks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decisions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recommendations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effectively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Team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final São Paulo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sessions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9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6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round with feedback </a:t>
            </a:r>
            <a:r>
              <a:rPr lang="pt-BR" sz="105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pt-BR" sz="105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refine delivery.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05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05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28: </a:t>
            </a:r>
            <a:r>
              <a:rPr lang="pt-BR" sz="105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05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28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7EF4CAE-A467-D258-FE41-C7CC873467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4" y="6341053"/>
            <a:ext cx="2028825" cy="33464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C80108C-DC39-AE72-369E-51B8434A4F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89" y="6170555"/>
            <a:ext cx="1351280" cy="67564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C9D6AD04-812A-AA24-B805-F6B711990264}"/>
              </a:ext>
            </a:extLst>
          </p:cNvPr>
          <p:cNvSpPr txBox="1"/>
          <p:nvPr/>
        </p:nvSpPr>
        <p:spPr>
          <a:xfrm>
            <a:off x="5517832" y="1455353"/>
            <a:ext cx="5275673" cy="4715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b="1" dirty="0">
                <a:solidFill>
                  <a:schemeClr val="tx2"/>
                </a:solidFill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12. Final Business Case 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pt-BR" sz="1100" b="1" dirty="0">
                <a:solidFill>
                  <a:schemeClr val="tx2"/>
                </a:solidFill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Format:</a:t>
            </a:r>
            <a:r>
              <a:rPr lang="pt-BR" sz="1100" dirty="0">
                <a:solidFill>
                  <a:schemeClr val="tx2"/>
                </a:solidFill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100" b="1" dirty="0">
                <a:solidFill>
                  <a:schemeClr val="tx2"/>
                </a:solidFill>
                <a:latin typeface="Heuristica" panose="02020603050705020204"/>
              </a:rPr>
              <a:t>Week in Person in São Paulo 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pt-BR" sz="1100" b="1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Suggested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case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well-managed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department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Latin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Organizational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roles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within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department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Talent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acquisition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retention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compliance processes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internal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control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systems.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Cross-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functional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collaboration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departments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external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advisors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Approaches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transfer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pricing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management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international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planning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Use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technology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automation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Strategies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building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maintaining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a positive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relationship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authorities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>
              <a:lnSpc>
                <a:spcPct val="95833"/>
              </a:lnSpc>
              <a:spcAft>
                <a:spcPts val="800"/>
              </a:spcAft>
              <a:buNone/>
            </a:pPr>
            <a:r>
              <a:rPr lang="pt-BR" sz="10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pt-BR" sz="7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        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Ethical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considerations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corporate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social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responsibility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100" dirty="0" err="1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initiatives</a:t>
            </a:r>
            <a:r>
              <a:rPr lang="pt-BR" sz="1100" dirty="0">
                <a:effectLst/>
                <a:latin typeface="Heuristica" panose="0202060305070502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100" b="1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Dates: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Oct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29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Oct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30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Oct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pt-BR" sz="1100" dirty="0" err="1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pt-BR" sz="1100" dirty="0">
                <a:effectLst/>
                <a:latin typeface="Heuristica" panose="02020603050705020204"/>
                <a:ea typeface="Times New Roman" panose="02020603050405020304" pitchFamily="18" charset="0"/>
                <a:cs typeface="Times New Roman" panose="02020603050405020304" pitchFamily="18" charset="0"/>
              </a:rPr>
              <a:t> 31 (Final Business Case)</a:t>
            </a:r>
            <a:endParaRPr lang="pt-BR" sz="1050" dirty="0">
              <a:effectLst/>
              <a:latin typeface="Heuristica" panose="02020603050705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0755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1557</Words>
  <Application>Microsoft Office PowerPoint</Application>
  <PresentationFormat>Widescreen</PresentationFormat>
  <Paragraphs>211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Heuristica</vt:lpstr>
      <vt:lpstr>Symbol</vt:lpstr>
      <vt:lpstr>Times New Roman</vt:lpstr>
      <vt:lpstr>Tema do Office</vt:lpstr>
      <vt:lpstr>📘 ITMP International Tax Management Program 3nd Edition - 2027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Luciana Iucksch Marques de Souza</dc:creator>
  <cp:lastModifiedBy>Andrea</cp:lastModifiedBy>
  <cp:revision>16</cp:revision>
  <dcterms:created xsi:type="dcterms:W3CDTF">2026-03-17T15:56:33Z</dcterms:created>
  <dcterms:modified xsi:type="dcterms:W3CDTF">2026-09-01T18:40:01Z</dcterms:modified>
</cp:coreProperties>
</file>